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3" r:id="rId10"/>
    <p:sldId id="284" r:id="rId11"/>
    <p:sldId id="271" r:id="rId12"/>
    <p:sldId id="285" r:id="rId13"/>
    <p:sldId id="279" r:id="rId14"/>
    <p:sldId id="28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166-50FC-4828-9FF3-B514C66716AE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EE2E-52F4-4C79-8969-5E4C1A472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13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Forms of work and flexibility</a:t>
            </a:r>
          </a:p>
          <a:p>
            <a:pPr lvl="1"/>
            <a:r>
              <a:rPr lang="en-US" dirty="0" smtClean="0"/>
              <a:t>Public services helping conciliation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Forms of work and flexibility</a:t>
            </a:r>
          </a:p>
          <a:p>
            <a:pPr lvl="1"/>
            <a:r>
              <a:rPr lang="en-US" dirty="0" smtClean="0"/>
              <a:t>Public services helping conciliation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Forms of work and flexibility</a:t>
            </a:r>
          </a:p>
          <a:p>
            <a:pPr lvl="1"/>
            <a:r>
              <a:rPr lang="en-US" dirty="0" smtClean="0"/>
              <a:t>Public services helping conciliation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6706C-03A0-453F-93D8-66B5ABC9EF0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7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360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3DD5-9E81-7048-96F9-6842CDE4BF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501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7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11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4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29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19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29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47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98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79BD-E5F2-4147-9D4E-9A3BC0617BB8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00A7-5886-4451-8BF1-6B57729233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36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Invalsi 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seminario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</a:rPr>
              <a:t>13 marzo 2018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Giorgio Vittadini</a:t>
            </a:r>
            <a:br>
              <a:rPr lang="it-IT" sz="2400" dirty="0" smtClean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0253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5157192"/>
            <a:ext cx="8435280" cy="850099"/>
          </a:xfrm>
        </p:spPr>
        <p:txBody>
          <a:bodyPr>
            <a:normAutofit/>
          </a:bodyPr>
          <a:lstStyle/>
          <a:p>
            <a:r>
              <a:rPr lang="it-IT" dirty="0" smtClean="0"/>
              <a:t>??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460432" cy="1143000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5 </a:t>
            </a:r>
            <a:r>
              <a:rPr lang="it-IT" sz="2400" b="1" dirty="0" err="1" smtClean="0">
                <a:solidFill>
                  <a:srgbClr val="FF0000"/>
                </a:solidFill>
              </a:rPr>
              <a:t>Heckman:mai</a:t>
            </a:r>
            <a:r>
              <a:rPr lang="it-IT" sz="2400" b="1" dirty="0" smtClean="0">
                <a:solidFill>
                  <a:srgbClr val="FF0000"/>
                </a:solidFill>
              </a:rPr>
              <a:t> tardi </a:t>
            </a:r>
            <a:r>
              <a:rPr lang="it-IT" sz="2400" b="1" dirty="0" smtClean="0">
                <a:solidFill>
                  <a:srgbClr val="FF0000"/>
                </a:solidFill>
              </a:rPr>
              <a:t>per far fruttare il proprio capitale umano (</a:t>
            </a:r>
            <a:r>
              <a:rPr lang="it-IT" sz="2400" b="1" dirty="0" smtClean="0">
                <a:solidFill>
                  <a:srgbClr val="FF0000"/>
                </a:solidFill>
              </a:rPr>
              <a:t>prima è </a:t>
            </a:r>
            <a:r>
              <a:rPr lang="it-IT" sz="2400" b="1" dirty="0" smtClean="0">
                <a:solidFill>
                  <a:srgbClr val="FF0000"/>
                </a:solidFill>
              </a:rPr>
              <a:t>meglio)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1550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4716016" y="2492896"/>
            <a:ext cx="0" cy="3600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211960" y="2492896"/>
            <a:ext cx="0" cy="3600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umetto 3 5"/>
          <p:cNvSpPr/>
          <p:nvPr/>
        </p:nvSpPr>
        <p:spPr>
          <a:xfrm>
            <a:off x="4860032" y="2348880"/>
            <a:ext cx="2448272" cy="864096"/>
          </a:xfrm>
          <a:prstGeom prst="wedgeEllipseCallout">
            <a:avLst>
              <a:gd name="adj1" fmla="val -60812"/>
              <a:gd name="adj2" fmla="val 613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Università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707904" y="2492896"/>
            <a:ext cx="0" cy="3600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umetto 3 9"/>
          <p:cNvSpPr/>
          <p:nvPr/>
        </p:nvSpPr>
        <p:spPr>
          <a:xfrm>
            <a:off x="3995936" y="1556792"/>
            <a:ext cx="2448272" cy="864096"/>
          </a:xfrm>
          <a:prstGeom prst="wedgeEllipseCallout">
            <a:avLst>
              <a:gd name="adj1" fmla="val -53973"/>
              <a:gd name="adj2" fmla="val 821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Scuola superiore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268760"/>
            <a:ext cx="8748464" cy="496855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Big </a:t>
            </a:r>
            <a:r>
              <a:rPr lang="it-IT" dirty="0" err="1" smtClean="0"/>
              <a:t>Five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Heckman</a:t>
            </a:r>
            <a:r>
              <a:rPr lang="it-IT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Coscienziosità (continuità d’impegno, perseveranza)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Estroversione (energia sociale, leadership)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err="1" smtClean="0"/>
              <a:t>Amicalità</a:t>
            </a:r>
            <a:r>
              <a:rPr lang="it-IT" sz="2500" dirty="0" smtClean="0"/>
              <a:t> (empatia, atteggiamento gradevole)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Stabilità emotiva (controllo di emozioni e impulsi)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Apertura (mentale) all’esperienza e alla cultura</a:t>
            </a:r>
          </a:p>
          <a:p>
            <a:pPr marL="850392" lvl="1" indent="-457200">
              <a:buFont typeface="+mj-lt"/>
              <a:buAutoNum type="arabicPeriod"/>
            </a:pPr>
            <a:endParaRPr lang="it-IT" sz="900" dirty="0" smtClean="0"/>
          </a:p>
          <a:p>
            <a:r>
              <a:rPr lang="it-IT" dirty="0" smtClean="0"/>
              <a:t>I test di Rosenberg e </a:t>
            </a:r>
            <a:r>
              <a:rPr lang="it-IT" dirty="0" err="1" smtClean="0"/>
              <a:t>Rotler</a:t>
            </a:r>
            <a:r>
              <a:rPr lang="it-IT" dirty="0" smtClean="0"/>
              <a:t> si concentrano su autostima e locus of control; </a:t>
            </a:r>
            <a:r>
              <a:rPr lang="it-IT" dirty="0" err="1" smtClean="0"/>
              <a:t>Grit</a:t>
            </a:r>
            <a:r>
              <a:rPr lang="it-IT" dirty="0" smtClean="0"/>
              <a:t> anche su perseveranza </a:t>
            </a:r>
            <a:r>
              <a:rPr lang="it-IT" dirty="0" smtClean="0"/>
              <a:t> </a:t>
            </a:r>
            <a:endParaRPr lang="it-IT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it-IT" sz="900" dirty="0"/>
          </a:p>
          <a:p>
            <a:r>
              <a:rPr lang="it-IT" dirty="0" smtClean="0"/>
              <a:t>I test sul capitale psicologico positivo trattano autoefficacia, resilienza, speranza, ottimismo, locus of control (si presentano come ramificazioni di un unico fattore caratteriale; Anselmi et al, 2016</a:t>
            </a:r>
            <a:r>
              <a:rPr lang="it-IT" dirty="0" smtClean="0"/>
              <a:t>)</a:t>
            </a:r>
          </a:p>
          <a:p>
            <a:endParaRPr lang="en-US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22555" cy="11430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6 Come si misurano NCS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6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Se si trovasse accordo sulle dimensioni «utili» del carattere, si potrebbero diagnosticare (per calibrarle) in funzione di:</a:t>
            </a:r>
          </a:p>
          <a:p>
            <a:pPr lvl="1"/>
            <a:r>
              <a:rPr lang="it-IT" b="1" dirty="0"/>
              <a:t>malleabilità</a:t>
            </a:r>
            <a:r>
              <a:rPr lang="it-IT" dirty="0"/>
              <a:t> delle dimensioni </a:t>
            </a:r>
            <a:r>
              <a:rPr lang="it-IT" dirty="0" smtClean="0"/>
              <a:t>psicologiche</a:t>
            </a:r>
            <a:endParaRPr lang="it-IT" dirty="0"/>
          </a:p>
          <a:p>
            <a:pPr lvl="1"/>
            <a:r>
              <a:rPr lang="it-IT" b="1" dirty="0"/>
              <a:t>sintomi clinici</a:t>
            </a:r>
            <a:r>
              <a:rPr lang="it-IT" dirty="0"/>
              <a:t> (comportamenti, fenotipo) delle </a:t>
            </a:r>
            <a:r>
              <a:rPr lang="it-IT" dirty="0" smtClean="0"/>
              <a:t>dimensioni</a:t>
            </a:r>
            <a:endParaRPr lang="it-IT" dirty="0"/>
          </a:p>
          <a:p>
            <a:pPr lvl="1"/>
            <a:r>
              <a:rPr lang="it-IT" dirty="0"/>
              <a:t>spettro di sintomi embricati (sindromi) invece che dimensioni singole (approccio multi-dimensionale</a:t>
            </a:r>
            <a:r>
              <a:rPr lang="it-IT" dirty="0" smtClean="0"/>
              <a:t>)</a:t>
            </a:r>
            <a:endParaRPr lang="it-IT" dirty="0"/>
          </a:p>
          <a:p>
            <a:pPr lvl="1"/>
            <a:r>
              <a:rPr lang="it-IT" b="1" dirty="0" smtClean="0"/>
              <a:t>cause</a:t>
            </a:r>
            <a:r>
              <a:rPr lang="it-IT" dirty="0" smtClean="0"/>
              <a:t> (eziologia), </a:t>
            </a:r>
            <a:r>
              <a:rPr lang="it-IT" dirty="0"/>
              <a:t>ossia specificità delle dimensioni per date categorie a rischio </a:t>
            </a:r>
            <a:r>
              <a:rPr lang="it-IT" dirty="0" smtClean="0"/>
              <a:t>(genere</a:t>
            </a:r>
            <a:r>
              <a:rPr lang="it-IT" dirty="0"/>
              <a:t>, </a:t>
            </a:r>
            <a:r>
              <a:rPr lang="it-IT" dirty="0" smtClean="0"/>
              <a:t>età, formazione</a:t>
            </a:r>
            <a:r>
              <a:rPr lang="it-IT" dirty="0"/>
              <a:t>, esperienza di lavoro, storia sanitaria, rapporti con famiglia e ambiente sociale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o in funzione dell’utilità presunta ai fini di:</a:t>
            </a:r>
          </a:p>
          <a:p>
            <a:pPr lvl="1"/>
            <a:r>
              <a:rPr lang="it-IT" dirty="0" smtClean="0"/>
              <a:t>apprendimento</a:t>
            </a:r>
            <a:endParaRPr lang="it-IT" dirty="0"/>
          </a:p>
          <a:p>
            <a:pPr lvl="1"/>
            <a:r>
              <a:rPr lang="it-IT" dirty="0" smtClean="0"/>
              <a:t>specifici obiettivi </a:t>
            </a:r>
            <a:r>
              <a:rPr lang="it-IT" dirty="0"/>
              <a:t>da raggiungere nel lavoro </a:t>
            </a:r>
            <a:r>
              <a:rPr lang="it-IT" dirty="0" smtClean="0"/>
              <a:t>o </a:t>
            </a:r>
            <a:r>
              <a:rPr lang="it-IT" dirty="0"/>
              <a:t>nella </a:t>
            </a:r>
            <a:r>
              <a:rPr lang="it-IT" dirty="0" smtClean="0"/>
              <a:t>vita (molto da fare)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216" cy="11430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7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sz="2700" b="1" dirty="0" smtClean="0">
                <a:solidFill>
                  <a:srgbClr val="FF0000"/>
                </a:solidFill>
              </a:rPr>
              <a:t>Come </a:t>
            </a:r>
            <a:r>
              <a:rPr lang="it-IT" sz="2700" b="1" dirty="0" smtClean="0">
                <a:solidFill>
                  <a:srgbClr val="FF0000"/>
                </a:solidFill>
              </a:rPr>
              <a:t>diagnosticare i problemi di carattere? </a:t>
            </a:r>
            <a:endParaRPr lang="it-IT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234475"/>
          </a:xfrm>
        </p:spPr>
        <p:txBody>
          <a:bodyPr>
            <a:normAutofit lnSpcReduction="10000"/>
          </a:bodyPr>
          <a:lstStyle/>
          <a:p>
            <a:r>
              <a:rPr lang="it-IT" i="1" dirty="0" smtClean="0"/>
              <a:t>Auto-riforma </a:t>
            </a:r>
            <a:r>
              <a:rPr lang="it-IT" i="1" dirty="0"/>
              <a:t>dei metodi didattici per consentire agli studenti acquisizione </a:t>
            </a:r>
            <a:r>
              <a:rPr lang="it-IT" i="1" dirty="0" smtClean="0"/>
              <a:t>implicita di abilità trasversali</a:t>
            </a:r>
            <a:r>
              <a:rPr lang="it-IT" dirty="0" smtClean="0"/>
              <a:t>  (lavorare </a:t>
            </a:r>
            <a:r>
              <a:rPr lang="it-IT" dirty="0"/>
              <a:t>in gruppo; sapersi esprimere, saper presentare idee; sapersi organizzare, prendere </a:t>
            </a:r>
            <a:r>
              <a:rPr lang="it-IT" dirty="0" smtClean="0"/>
              <a:t>iniziative; abituare a pensare che si deve apprendere </a:t>
            </a:r>
            <a:r>
              <a:rPr lang="it-IT" dirty="0"/>
              <a:t>di </a:t>
            </a:r>
            <a:r>
              <a:rPr lang="it-IT" dirty="0" smtClean="0"/>
              <a:t>continuo)</a:t>
            </a:r>
            <a:endParaRPr lang="it-IT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t-IT" sz="2700" i="1" dirty="0"/>
              <a:t>Più lavori di gruppo, redazione rapporti / progetti, </a:t>
            </a:r>
            <a:r>
              <a:rPr lang="it-IT" sz="2700" i="1" dirty="0" smtClean="0"/>
              <a:t>esami con domande </a:t>
            </a:r>
            <a:r>
              <a:rPr lang="it-IT" sz="2700" i="1" dirty="0"/>
              <a:t>aperte, esami orali, </a:t>
            </a:r>
            <a:r>
              <a:rPr lang="it-IT" sz="2700" i="1" dirty="0" smtClean="0"/>
              <a:t>redazione di progetti, ecc</a:t>
            </a:r>
            <a:r>
              <a:rPr lang="it-IT" sz="2700" i="1" dirty="0"/>
              <a:t>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59216" cy="11430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8 Come </a:t>
            </a:r>
            <a:r>
              <a:rPr lang="it-IT" sz="2400" b="1" dirty="0" smtClean="0">
                <a:solidFill>
                  <a:srgbClr val="FF0000"/>
                </a:solidFill>
              </a:rPr>
              <a:t>intervenire per potenziare </a:t>
            </a:r>
            <a:r>
              <a:rPr lang="it-IT" sz="2400" b="1" i="1" dirty="0" smtClean="0">
                <a:solidFill>
                  <a:srgbClr val="FF0000"/>
                </a:solidFill>
              </a:rPr>
              <a:t>soft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skills</a:t>
            </a:r>
            <a:r>
              <a:rPr lang="it-IT" sz="2400" b="1" dirty="0" smtClean="0">
                <a:solidFill>
                  <a:srgbClr val="FF0000"/>
                </a:solidFill>
              </a:rPr>
              <a:t>?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3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9 Importanza test invalsi NCS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Per trarre conclusioni conoscitive e definitive occorre avere informazioni certe</a:t>
            </a:r>
          </a:p>
          <a:p>
            <a:pPr algn="ctr"/>
            <a:r>
              <a:rPr lang="it-IT" sz="2400" dirty="0"/>
              <a:t> </a:t>
            </a:r>
            <a:r>
              <a:rPr lang="it-IT" sz="2400" dirty="0" smtClean="0"/>
              <a:t>integrazione test Invalsi a titolo sperimentale</a:t>
            </a:r>
          </a:p>
          <a:p>
            <a:pPr algn="ctr"/>
            <a:r>
              <a:rPr lang="it-IT" sz="2400" dirty="0"/>
              <a:t> </a:t>
            </a:r>
            <a:r>
              <a:rPr lang="it-IT" sz="2400" dirty="0" smtClean="0"/>
              <a:t>suo collegamento con big </a:t>
            </a:r>
            <a:r>
              <a:rPr lang="it-IT" sz="2400" dirty="0" err="1" smtClean="0"/>
              <a:t>five</a:t>
            </a:r>
            <a:r>
              <a:rPr lang="it-IT" sz="2400" dirty="0" smtClean="0"/>
              <a:t> o suoi derivati</a:t>
            </a:r>
          </a:p>
          <a:p>
            <a:pPr algn="ctr"/>
            <a:r>
              <a:rPr lang="it-IT" sz="2400" dirty="0"/>
              <a:t> </a:t>
            </a:r>
            <a:r>
              <a:rPr lang="it-IT" sz="2400" dirty="0" smtClean="0"/>
              <a:t>stabilizzazione  e istituzionalizzazione</a:t>
            </a:r>
          </a:p>
          <a:p>
            <a:pPr algn="ctr"/>
            <a:r>
              <a:rPr lang="it-IT" sz="2400" dirty="0"/>
              <a:t> </a:t>
            </a:r>
            <a:r>
              <a:rPr lang="it-IT" sz="2400" dirty="0" smtClean="0"/>
              <a:t>legame con </a:t>
            </a:r>
            <a:r>
              <a:rPr lang="it-IT" sz="2400" smtClean="0"/>
              <a:t>indagini  neuroscienze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4498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94563" cy="11430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1 Tipi di abilità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2780928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Tratti di personalità (abilità=</a:t>
            </a:r>
            <a:r>
              <a:rPr lang="it-IT" dirty="0" err="1" smtClean="0"/>
              <a:t>skills</a:t>
            </a:r>
            <a:r>
              <a:rPr lang="it-IT" dirty="0" smtClean="0"/>
              <a:t>)</a:t>
            </a:r>
            <a:endParaRPr lang="en-GB" dirty="0"/>
          </a:p>
        </p:txBody>
      </p:sp>
      <p:cxnSp>
        <p:nvCxnSpPr>
          <p:cNvPr id="6" name="Connettore 1 5"/>
          <p:cNvCxnSpPr>
            <a:stCxn id="4" idx="3"/>
            <a:endCxn id="9" idx="1"/>
          </p:cNvCxnSpPr>
          <p:nvPr/>
        </p:nvCxnSpPr>
        <p:spPr>
          <a:xfrm flipV="1">
            <a:off x="2627784" y="2312876"/>
            <a:ext cx="108012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4" idx="3"/>
            <a:endCxn id="11" idx="1"/>
          </p:cNvCxnSpPr>
          <p:nvPr/>
        </p:nvCxnSpPr>
        <p:spPr>
          <a:xfrm>
            <a:off x="2627784" y="3320988"/>
            <a:ext cx="10801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07904" y="1772816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Cognitive - professionali o tecniche </a:t>
            </a:r>
          </a:p>
          <a:p>
            <a:pPr algn="ctr"/>
            <a:r>
              <a:rPr lang="it-IT" dirty="0" smtClean="0"/>
              <a:t>(human capital)</a:t>
            </a:r>
            <a:endParaRPr lang="en-GB" dirty="0"/>
          </a:p>
        </p:txBody>
      </p:sp>
      <p:sp>
        <p:nvSpPr>
          <p:cNvPr id="11" name="Rettangolo 10"/>
          <p:cNvSpPr/>
          <p:nvPr/>
        </p:nvSpPr>
        <p:spPr>
          <a:xfrm>
            <a:off x="3707904" y="3861048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Non-cognitive (social capital)</a:t>
            </a:r>
            <a:endParaRPr lang="en-GB" dirty="0"/>
          </a:p>
        </p:txBody>
      </p:sp>
      <p:cxnSp>
        <p:nvCxnSpPr>
          <p:cNvPr id="13" name="Connettore 1 12"/>
          <p:cNvCxnSpPr>
            <a:stCxn id="9" idx="3"/>
            <a:endCxn id="16" idx="1"/>
          </p:cNvCxnSpPr>
          <p:nvPr/>
        </p:nvCxnSpPr>
        <p:spPr>
          <a:xfrm flipV="1">
            <a:off x="5868144" y="1736812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6660232" y="1196752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Tecnico-specifiche (di base + specialistiche)</a:t>
            </a:r>
            <a:endParaRPr lang="en-GB" dirty="0"/>
          </a:p>
        </p:txBody>
      </p:sp>
      <p:cxnSp>
        <p:nvCxnSpPr>
          <p:cNvPr id="18" name="Connettore 1 17"/>
          <p:cNvCxnSpPr>
            <a:stCxn id="9" idx="3"/>
            <a:endCxn id="22" idx="1"/>
          </p:cNvCxnSpPr>
          <p:nvPr/>
        </p:nvCxnSpPr>
        <p:spPr>
          <a:xfrm>
            <a:off x="5868144" y="2312876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6660232" y="2420888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Trasversali </a:t>
            </a:r>
          </a:p>
          <a:p>
            <a:pPr algn="ctr"/>
            <a:r>
              <a:rPr lang="it-IT" dirty="0" smtClean="0"/>
              <a:t>(soft </a:t>
            </a:r>
            <a:r>
              <a:rPr lang="it-IT" dirty="0" err="1" smtClean="0"/>
              <a:t>skills</a:t>
            </a:r>
            <a:r>
              <a:rPr lang="it-IT" dirty="0" smtClean="0"/>
              <a:t>)</a:t>
            </a:r>
            <a:endParaRPr lang="en-GB" dirty="0"/>
          </a:p>
        </p:txBody>
      </p:sp>
      <p:cxnSp>
        <p:nvCxnSpPr>
          <p:cNvPr id="24" name="Connettore 1 23"/>
          <p:cNvCxnSpPr>
            <a:stCxn id="11" idx="3"/>
            <a:endCxn id="28" idx="1"/>
          </p:cNvCxnSpPr>
          <p:nvPr/>
        </p:nvCxnSpPr>
        <p:spPr>
          <a:xfrm flipV="1">
            <a:off x="5868144" y="4113076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6660232" y="3645024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Capitale psicologico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character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)</a:t>
            </a:r>
            <a:endParaRPr lang="en-GB" dirty="0"/>
          </a:p>
        </p:txBody>
      </p:sp>
      <p:cxnSp>
        <p:nvCxnSpPr>
          <p:cNvPr id="30" name="Connettore 1 29"/>
          <p:cNvCxnSpPr>
            <a:stCxn id="11" idx="3"/>
            <a:endCxn id="32" idx="1"/>
          </p:cNvCxnSpPr>
          <p:nvPr/>
        </p:nvCxnSpPr>
        <p:spPr>
          <a:xfrm>
            <a:off x="5868144" y="4401108"/>
            <a:ext cx="79208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>
            <a:off x="6660232" y="5805264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Doti socio-morali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660232" y="4725144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Capitale sociale</a:t>
            </a:r>
          </a:p>
          <a:p>
            <a:pPr algn="ctr"/>
            <a:r>
              <a:rPr lang="it-IT" dirty="0" smtClean="0"/>
              <a:t>(social capital)</a:t>
            </a:r>
            <a:endParaRPr lang="en-GB" dirty="0"/>
          </a:p>
        </p:txBody>
      </p:sp>
      <p:cxnSp>
        <p:nvCxnSpPr>
          <p:cNvPr id="5" name="Connettore 1 4"/>
          <p:cNvCxnSpPr>
            <a:stCxn id="11" idx="3"/>
            <a:endCxn id="17" idx="1"/>
          </p:cNvCxnSpPr>
          <p:nvPr/>
        </p:nvCxnSpPr>
        <p:spPr>
          <a:xfrm>
            <a:off x="5868144" y="4401108"/>
            <a:ext cx="79208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In genere, </a:t>
            </a:r>
          </a:p>
          <a:p>
            <a:pPr lvl="1"/>
            <a:r>
              <a:rPr lang="it-IT" sz="2500" dirty="0" smtClean="0"/>
              <a:t>i test di rendimento / </a:t>
            </a:r>
            <a:r>
              <a:rPr lang="it-IT" sz="2500" i="1" dirty="0" err="1" smtClean="0"/>
              <a:t>achievement</a:t>
            </a:r>
            <a:r>
              <a:rPr lang="it-IT" sz="2500" dirty="0" smtClean="0"/>
              <a:t> mettono alla pari chi ha frequentato corsi scolastici e chi ha studiato solo per il test (Es: negli USA, </a:t>
            </a:r>
            <a:r>
              <a:rPr lang="it-IT" sz="2500" i="1" dirty="0" smtClean="0"/>
              <a:t>GED – General Educational Development</a:t>
            </a:r>
            <a:r>
              <a:rPr lang="it-IT" sz="2500" dirty="0" smtClean="0"/>
              <a:t>: GED </a:t>
            </a:r>
            <a:r>
              <a:rPr lang="it-IT" sz="2500" dirty="0" err="1" smtClean="0"/>
              <a:t>Testing</a:t>
            </a:r>
            <a:r>
              <a:rPr lang="it-IT" sz="2500" dirty="0" smtClean="0"/>
              <a:t> Service, 1959-2008) </a:t>
            </a:r>
          </a:p>
          <a:p>
            <a:endParaRPr lang="it-IT" sz="900" dirty="0"/>
          </a:p>
          <a:p>
            <a:r>
              <a:rPr lang="it-IT" dirty="0" smtClean="0"/>
              <a:t>Tuttavia</a:t>
            </a:r>
            <a:r>
              <a:rPr lang="it-IT" dirty="0" smtClean="0"/>
              <a:t>:</a:t>
            </a:r>
          </a:p>
          <a:p>
            <a:pPr lvl="1"/>
            <a:r>
              <a:rPr lang="it-IT" sz="2400" dirty="0" smtClean="0"/>
              <a:t>I test IQ - come scrive chi li ha ideati (</a:t>
            </a:r>
            <a:r>
              <a:rPr lang="it-IT" sz="2400" dirty="0" err="1" smtClean="0"/>
              <a:t>Binet</a:t>
            </a:r>
            <a:r>
              <a:rPr lang="it-IT" sz="2400" dirty="0" smtClean="0"/>
              <a:t> &amp; Simon, 1916) – sono buoni </a:t>
            </a:r>
            <a:r>
              <a:rPr lang="it-IT" sz="2400" dirty="0" err="1" smtClean="0"/>
              <a:t>predittori</a:t>
            </a:r>
            <a:r>
              <a:rPr lang="it-IT" sz="2400" dirty="0" smtClean="0"/>
              <a:t> di apprendimento però colgono appena, le emozioni, la personalità sociale di un individuo</a:t>
            </a:r>
            <a:endParaRPr lang="it-IT" dirty="0" smtClean="0"/>
          </a:p>
          <a:p>
            <a:pPr lvl="1"/>
            <a:r>
              <a:rPr lang="it-IT" sz="2500" dirty="0" smtClean="0"/>
              <a:t>Andare </a:t>
            </a:r>
            <a:r>
              <a:rPr lang="it-IT" sz="2500" dirty="0"/>
              <a:t>a scuola porta a migliori risultati per carriera e </a:t>
            </a:r>
            <a:r>
              <a:rPr lang="it-IT" sz="2500" dirty="0" smtClean="0"/>
              <a:t>vita: i test di apprendimento non colgono lo sviluppo del carattere, della socialità e, ancor meno, delle doti </a:t>
            </a:r>
            <a:r>
              <a:rPr lang="it-IT" sz="2500" dirty="0" smtClean="0"/>
              <a:t>morali</a:t>
            </a:r>
            <a:endParaRPr lang="it-IT" sz="25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22555" cy="11430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2 I </a:t>
            </a:r>
            <a:r>
              <a:rPr lang="it-IT" sz="2400" b="1" dirty="0" smtClean="0">
                <a:solidFill>
                  <a:srgbClr val="FF0000"/>
                </a:solidFill>
              </a:rPr>
              <a:t>test di apprendimento nella misura </a:t>
            </a:r>
            <a:r>
              <a:rPr lang="it-IT" sz="2400" b="1" dirty="0" smtClean="0">
                <a:solidFill>
                  <a:srgbClr val="FF0000"/>
                </a:solidFill>
              </a:rPr>
              <a:t/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delle </a:t>
            </a:r>
            <a:r>
              <a:rPr lang="it-IT" sz="2400" b="1" dirty="0" smtClean="0">
                <a:solidFill>
                  <a:srgbClr val="FF0000"/>
                </a:solidFill>
              </a:rPr>
              <a:t>abilità 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95338"/>
            <a:ext cx="8893175" cy="63055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5603" name="Shape 140"/>
          <p:cNvSpPr>
            <a:spLocks noChangeArrowheads="1"/>
          </p:cNvSpPr>
          <p:nvPr/>
        </p:nvSpPr>
        <p:spPr bwMode="auto">
          <a:xfrm>
            <a:off x="2674299" y="115888"/>
            <a:ext cx="3776353" cy="46166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3. </a:t>
            </a:r>
            <a:r>
              <a:rPr lang="it-IT" sz="2400" b="1" dirty="0">
                <a:solidFill>
                  <a:srgbClr val="FF0000"/>
                </a:solidFill>
              </a:rPr>
              <a:t>I Non Cognitive </a:t>
            </a:r>
            <a:r>
              <a:rPr lang="it-IT" sz="2400" b="1" dirty="0" err="1">
                <a:solidFill>
                  <a:srgbClr val="FF0000"/>
                </a:solidFill>
              </a:rPr>
              <a:t>Skill</a:t>
            </a:r>
            <a:r>
              <a:rPr lang="it-IT" sz="2400" b="1" dirty="0">
                <a:solidFill>
                  <a:srgbClr val="FF0000"/>
                </a:solidFill>
              </a:rPr>
              <a:t>  (NCS)</a:t>
            </a:r>
          </a:p>
        </p:txBody>
      </p:sp>
      <p:sp>
        <p:nvSpPr>
          <p:cNvPr id="25604" name="Shape 141"/>
          <p:cNvSpPr>
            <a:spLocks noChangeArrowheads="1"/>
          </p:cNvSpPr>
          <p:nvPr/>
        </p:nvSpPr>
        <p:spPr bwMode="auto">
          <a:xfrm>
            <a:off x="2136775" y="6491288"/>
            <a:ext cx="92075" cy="4000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prstTxWarp prst="textNoShape">
              <a:avLst/>
            </a:prstTxWarp>
            <a:spAutoFit/>
          </a:bodyPr>
          <a:lstStyle/>
          <a:p>
            <a:endParaRPr lang="it-IT" sz="2000" b="1"/>
          </a:p>
        </p:txBody>
      </p:sp>
      <p:sp>
        <p:nvSpPr>
          <p:cNvPr id="25605" name="Rettangolo 5"/>
          <p:cNvSpPr>
            <a:spLocks noChangeArrowheads="1"/>
          </p:cNvSpPr>
          <p:nvPr/>
        </p:nvSpPr>
        <p:spPr bwMode="auto">
          <a:xfrm>
            <a:off x="0" y="981075"/>
            <a:ext cx="2949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1600" b="1"/>
              <a:t>American society of psichology</a:t>
            </a:r>
          </a:p>
        </p:txBody>
      </p:sp>
      <p:sp>
        <p:nvSpPr>
          <p:cNvPr id="25606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A7BB88E9-EEE0-434F-BD01-0760A30C27D6}" type="slidenum">
              <a:rPr lang="it-IT" sz="1200">
                <a:solidFill>
                  <a:srgbClr val="898989"/>
                </a:solidFill>
              </a:rPr>
              <a:pPr algn="r"/>
              <a:t>4</a:t>
            </a:fld>
            <a:endParaRPr 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6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30275"/>
            <a:ext cx="9144000" cy="5791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6627" name="Shape 157"/>
          <p:cNvSpPr>
            <a:spLocks noGrp="1"/>
          </p:cNvSpPr>
          <p:nvPr>
            <p:ph type="sldNum" sz="quarter" idx="10"/>
          </p:nvPr>
        </p:nvSpPr>
        <p:spPr bwMode="auto">
          <a:xfrm>
            <a:off x="8428038" y="6403975"/>
            <a:ext cx="258762" cy="2698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D537AA0-D59B-7447-9B00-21587BC8C168}" type="slidenum">
              <a:rPr lang="it-IT">
                <a:latin typeface="Calibri" charset="0"/>
                <a:ea typeface="Arial" charset="-52"/>
                <a:cs typeface="Arial" charset="-52"/>
              </a:rPr>
              <a:pPr/>
              <a:t>5</a:t>
            </a:fld>
            <a:endParaRPr lang="it-IT">
              <a:latin typeface="Calibri" charset="0"/>
              <a:ea typeface="Arial" charset="-52"/>
              <a:cs typeface="Arial" charset="-52"/>
            </a:endParaRPr>
          </a:p>
        </p:txBody>
      </p:sp>
      <p:sp>
        <p:nvSpPr>
          <p:cNvPr id="26628" name="Shape 158"/>
          <p:cNvSpPr>
            <a:spLocks noChangeArrowheads="1"/>
          </p:cNvSpPr>
          <p:nvPr/>
        </p:nvSpPr>
        <p:spPr bwMode="auto">
          <a:xfrm>
            <a:off x="1946275" y="468610"/>
            <a:ext cx="6624638" cy="46166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4.1  </a:t>
            </a:r>
            <a:r>
              <a:rPr lang="it-IT" sz="2400" b="1" dirty="0">
                <a:solidFill>
                  <a:srgbClr val="FF0000"/>
                </a:solidFill>
              </a:rPr>
              <a:t>CS, NCS e conoscenza scolastica </a:t>
            </a:r>
          </a:p>
        </p:txBody>
      </p:sp>
      <p:pic>
        <p:nvPicPr>
          <p:cNvPr id="26629" name="logo.jpeg" descr="logo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088063"/>
            <a:ext cx="641350" cy="6175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6630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280FCE7-36BE-7549-AE6F-96D60B1F4321}" type="slidenum">
              <a:rPr lang="it-IT" sz="1200">
                <a:solidFill>
                  <a:srgbClr val="898989"/>
                </a:solidFill>
              </a:rPr>
              <a:pPr algn="r"/>
              <a:t>5</a:t>
            </a:fld>
            <a:endParaRPr 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15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74"/>
          <p:cNvSpPr>
            <a:spLocks noGrp="1"/>
          </p:cNvSpPr>
          <p:nvPr>
            <p:ph type="sldNum" sz="quarter" idx="10"/>
          </p:nvPr>
        </p:nvSpPr>
        <p:spPr bwMode="auto">
          <a:xfrm>
            <a:off x="8428038" y="6403975"/>
            <a:ext cx="258762" cy="2698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B692E2E-A21D-AA47-9D96-392F586407B9}" type="slidenum">
              <a:rPr lang="it-IT">
                <a:latin typeface="Calibri" charset="0"/>
                <a:ea typeface="Arial" charset="-52"/>
                <a:cs typeface="Arial" charset="-52"/>
              </a:rPr>
              <a:pPr/>
              <a:t>6</a:t>
            </a:fld>
            <a:endParaRPr lang="it-IT">
              <a:latin typeface="Calibri" charset="0"/>
              <a:ea typeface="Arial" charset="-52"/>
              <a:cs typeface="Arial" charset="-52"/>
            </a:endParaRPr>
          </a:p>
        </p:txBody>
      </p:sp>
      <p:sp>
        <p:nvSpPr>
          <p:cNvPr id="27651" name="Shape 175"/>
          <p:cNvSpPr>
            <a:spLocks noChangeArrowheads="1"/>
          </p:cNvSpPr>
          <p:nvPr/>
        </p:nvSpPr>
        <p:spPr bwMode="auto">
          <a:xfrm>
            <a:off x="1116013" y="393320"/>
            <a:ext cx="6911975" cy="46166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4.2  </a:t>
            </a:r>
            <a:r>
              <a:rPr lang="it-IT" sz="2400" b="1" dirty="0">
                <a:solidFill>
                  <a:srgbClr val="FF0000"/>
                </a:solidFill>
              </a:rPr>
              <a:t>CS, NCS e conoscenza lavorativa </a:t>
            </a:r>
          </a:p>
        </p:txBody>
      </p:sp>
      <p:pic>
        <p:nvPicPr>
          <p:cNvPr id="27652" name="logo.jpeg" descr="log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088063"/>
            <a:ext cx="641350" cy="6175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7653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AF29D47B-CF15-FC4C-8DBE-536738B85B25}" type="slidenum">
              <a:rPr lang="it-IT" sz="1200">
                <a:solidFill>
                  <a:srgbClr val="898989"/>
                </a:solidFill>
              </a:rPr>
              <a:pPr algn="r"/>
              <a:t>6</a:t>
            </a:fld>
            <a:endParaRPr lang="it-IT" sz="1200">
              <a:solidFill>
                <a:srgbClr val="898989"/>
              </a:solidFill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052513"/>
            <a:ext cx="68389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491309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67"/>
          <p:cNvSpPr>
            <a:spLocks noGrp="1"/>
          </p:cNvSpPr>
          <p:nvPr>
            <p:ph type="sldNum" sz="quarter" idx="10"/>
          </p:nvPr>
        </p:nvSpPr>
        <p:spPr bwMode="auto">
          <a:xfrm>
            <a:off x="8428038" y="6403975"/>
            <a:ext cx="258762" cy="2698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FEB4FC4-337A-3940-B8EB-66EC0F1F8429}" type="slidenum">
              <a:rPr lang="it-IT">
                <a:latin typeface="Calibri" charset="0"/>
                <a:ea typeface="Arial" charset="-52"/>
                <a:cs typeface="Arial" charset="-52"/>
              </a:rPr>
              <a:pPr/>
              <a:t>7</a:t>
            </a:fld>
            <a:endParaRPr lang="it-IT">
              <a:latin typeface="Calibri" charset="0"/>
              <a:ea typeface="Arial" charset="-52"/>
              <a:cs typeface="Arial" charset="-52"/>
            </a:endParaRPr>
          </a:p>
        </p:txBody>
      </p:sp>
      <p:sp>
        <p:nvSpPr>
          <p:cNvPr id="28675" name="Shape 168"/>
          <p:cNvSpPr>
            <a:spLocks noChangeArrowheads="1"/>
          </p:cNvSpPr>
          <p:nvPr/>
        </p:nvSpPr>
        <p:spPr bwMode="auto">
          <a:xfrm>
            <a:off x="1476375" y="115888"/>
            <a:ext cx="6604000" cy="46166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4.3  </a:t>
            </a:r>
            <a:r>
              <a:rPr lang="it-IT" sz="2400" b="1" dirty="0">
                <a:solidFill>
                  <a:srgbClr val="FF0000"/>
                </a:solidFill>
              </a:rPr>
              <a:t>CS. NCS e depressione</a:t>
            </a:r>
          </a:p>
        </p:txBody>
      </p:sp>
      <p:sp>
        <p:nvSpPr>
          <p:cNvPr id="28676" name="Shape 169"/>
          <p:cNvSpPr>
            <a:spLocks noChangeArrowheads="1"/>
          </p:cNvSpPr>
          <p:nvPr/>
        </p:nvSpPr>
        <p:spPr bwMode="auto">
          <a:xfrm>
            <a:off x="1446213" y="5648325"/>
            <a:ext cx="6030912" cy="650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/>
              <a:t>L’impatto sui CS sulla riduzione della probabilità di depressione </a:t>
            </a:r>
          </a:p>
          <a:p>
            <a:pPr algn="ctr"/>
            <a:r>
              <a:rPr lang="it-IT"/>
              <a:t>è più alto tanto più alta è la stima in sè stessi</a:t>
            </a:r>
          </a:p>
        </p:txBody>
      </p:sp>
      <p:pic>
        <p:nvPicPr>
          <p:cNvPr id="28677" name="logo.jpeg" descr="log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088063"/>
            <a:ext cx="641350" cy="6175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8678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D9F09A96-4E60-CE47-BC86-77381CCC174B}" type="slidenum">
              <a:rPr lang="it-IT" sz="1200">
                <a:solidFill>
                  <a:srgbClr val="898989"/>
                </a:solidFill>
              </a:rPr>
              <a:pPr algn="r"/>
              <a:t>7</a:t>
            </a:fld>
            <a:endParaRPr lang="it-IT" sz="1200">
              <a:solidFill>
                <a:srgbClr val="898989"/>
              </a:solidFill>
            </a:endParaRPr>
          </a:p>
        </p:txBody>
      </p:sp>
      <p:pic>
        <p:nvPicPr>
          <p:cNvPr id="2867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052513"/>
            <a:ext cx="79375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51440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84"/>
          <p:cNvSpPr>
            <a:spLocks noGrp="1"/>
          </p:cNvSpPr>
          <p:nvPr>
            <p:ph type="sldNum" sz="quarter" idx="10"/>
          </p:nvPr>
        </p:nvSpPr>
        <p:spPr bwMode="auto">
          <a:xfrm>
            <a:off x="8428038" y="6403975"/>
            <a:ext cx="258762" cy="2698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51F79B3-AB6C-8041-B3E0-3742CF2FE50F}" type="slidenum">
              <a:rPr lang="it-IT">
                <a:latin typeface="Calibri" charset="0"/>
                <a:ea typeface="Arial" charset="-52"/>
                <a:cs typeface="Arial" charset="-52"/>
              </a:rPr>
              <a:pPr/>
              <a:t>8</a:t>
            </a:fld>
            <a:endParaRPr lang="it-IT">
              <a:latin typeface="Calibri" charset="0"/>
              <a:ea typeface="Arial" charset="-52"/>
              <a:cs typeface="Arial" charset="-52"/>
            </a:endParaRPr>
          </a:p>
        </p:txBody>
      </p:sp>
      <p:sp>
        <p:nvSpPr>
          <p:cNvPr id="29699" name="Shape 185"/>
          <p:cNvSpPr>
            <a:spLocks noChangeArrowheads="1"/>
          </p:cNvSpPr>
          <p:nvPr/>
        </p:nvSpPr>
        <p:spPr bwMode="auto">
          <a:xfrm>
            <a:off x="1403350" y="115888"/>
            <a:ext cx="6700838" cy="46166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45719" rIns="45719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4.4  </a:t>
            </a:r>
            <a:r>
              <a:rPr lang="it-IT" sz="2400" b="1" dirty="0">
                <a:solidFill>
                  <a:srgbClr val="FF0000"/>
                </a:solidFill>
              </a:rPr>
              <a:t>CS, NCS e positività verso la vita  </a:t>
            </a:r>
          </a:p>
        </p:txBody>
      </p:sp>
      <p:pic>
        <p:nvPicPr>
          <p:cNvPr id="29700" name="logo.jpeg" descr="log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088063"/>
            <a:ext cx="641350" cy="6175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9701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8FC405C0-950D-AB4C-97AD-5F8313137387}" type="slidenum">
              <a:rPr lang="it-IT" sz="1200">
                <a:solidFill>
                  <a:srgbClr val="898989"/>
                </a:solidFill>
              </a:rPr>
              <a:pPr algn="r"/>
              <a:t>8</a:t>
            </a:fld>
            <a:endParaRPr lang="it-IT" sz="1200">
              <a:solidFill>
                <a:srgbClr val="898989"/>
              </a:solidFill>
            </a:endParaRPr>
          </a:p>
        </p:txBody>
      </p:sp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3" y="1133475"/>
            <a:ext cx="8653462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159047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204"/>
          <p:cNvSpPr>
            <a:spLocks noGrp="1"/>
          </p:cNvSpPr>
          <p:nvPr>
            <p:ph type="body" idx="4294967295"/>
          </p:nvPr>
        </p:nvSpPr>
        <p:spPr>
          <a:xfrm>
            <a:off x="722313" y="836712"/>
            <a:ext cx="7848600" cy="538301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Font typeface="Arial" charset="-52"/>
              <a:buNone/>
            </a:pPr>
            <a:r>
              <a:rPr lang="it-IT" sz="2400" dirty="0"/>
              <a:t>In generale i NCS sono anche </a:t>
            </a:r>
            <a:r>
              <a:rPr lang="it-IT" sz="2400" dirty="0" err="1"/>
              <a:t>predittori</a:t>
            </a:r>
            <a:r>
              <a:rPr lang="it-IT" sz="2400" dirty="0"/>
              <a:t> di: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-52"/>
              <a:buNone/>
            </a:pPr>
            <a:endParaRPr lang="it-IT" sz="2400" dirty="0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Performance scolastiche 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Completamento degli studi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Performance lavorative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Positività verso la vita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Comportamenti non malsani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-52"/>
              <a:buNone/>
            </a:pPr>
            <a:endParaRPr lang="it-IT" sz="2400" dirty="0"/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-52"/>
              <a:buNone/>
            </a:pPr>
            <a:r>
              <a:rPr lang="it-IT" sz="2400" dirty="0"/>
              <a:t>e anche di: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Coscienziosità negli studi e nelle prestazioni lavorative   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/>
              <a:t>Non coinvolgimento in attività illegali giovanili e adulte 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dirty="0" smtClean="0"/>
              <a:t>Longevità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it-IT" sz="2400" i="1" dirty="0" err="1" smtClean="0"/>
              <a:t>Ceteris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paribus</a:t>
            </a:r>
            <a:r>
              <a:rPr lang="it-IT" sz="2400" dirty="0" smtClean="0"/>
              <a:t>, resilienza e locus of control si dimostrano decisivi nel trovare lavoro per i laureati dell’Università di Padova (Fabbris et al, 2016)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it-IT" sz="2400" dirty="0"/>
          </a:p>
        </p:txBody>
      </p:sp>
      <p:sp>
        <p:nvSpPr>
          <p:cNvPr id="31747" name="Shape 125"/>
          <p:cNvSpPr txBox="1">
            <a:spLocks/>
          </p:cNvSpPr>
          <p:nvPr/>
        </p:nvSpPr>
        <p:spPr bwMode="auto">
          <a:xfrm>
            <a:off x="395288" y="6381750"/>
            <a:ext cx="3603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153419-73BD-2845-9AC9-48C5A55BDB5C}" type="slidenum">
              <a:rPr lang="it-IT" sz="1200">
                <a:solidFill>
                  <a:srgbClr val="898989"/>
                </a:solidFill>
              </a:rPr>
              <a:pPr algn="r"/>
              <a:t>9</a:t>
            </a:fld>
            <a:endParaRPr lang="it-IT" sz="1200">
              <a:solidFill>
                <a:srgbClr val="898989"/>
              </a:solidFill>
            </a:endParaRPr>
          </a:p>
        </p:txBody>
      </p:sp>
      <p:pic>
        <p:nvPicPr>
          <p:cNvPr id="31748" name="logo.jpeg" descr="log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088063"/>
            <a:ext cx="641350" cy="6175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1749" name="Rettangolo 5"/>
          <p:cNvSpPr>
            <a:spLocks noChangeArrowheads="1"/>
          </p:cNvSpPr>
          <p:nvPr/>
        </p:nvSpPr>
        <p:spPr bwMode="auto">
          <a:xfrm>
            <a:off x="3084092" y="188913"/>
            <a:ext cx="287104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Arial" charset="-52"/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4.5  </a:t>
            </a:r>
            <a:r>
              <a:rPr lang="it-IT" sz="2400" b="1" dirty="0">
                <a:solidFill>
                  <a:srgbClr val="FF0000"/>
                </a:solidFill>
              </a:rPr>
              <a:t>CS e NCS: sintesi </a:t>
            </a:r>
          </a:p>
        </p:txBody>
      </p:sp>
    </p:spTree>
    <p:extLst>
      <p:ext uri="{BB962C8B-B14F-4D97-AF65-F5344CB8AC3E}">
        <p14:creationId xmlns:p14="http://schemas.microsoft.com/office/powerpoint/2010/main" val="17827461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705</Words>
  <Application>Microsoft Office PowerPoint</Application>
  <PresentationFormat>Presentazione su schermo (4:3)</PresentationFormat>
  <Paragraphs>98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Invalsi  seminario  13 marzo 2018 Giorgio Vittadini </vt:lpstr>
      <vt:lpstr>1 Tipi di abilità</vt:lpstr>
      <vt:lpstr>2 I test di apprendimento nella misura  delle abilità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5 Heckman:mai tardi per far fruttare il proprio capitale umano (prima è meglio)</vt:lpstr>
      <vt:lpstr>6 Come si misurano NCS</vt:lpstr>
      <vt:lpstr>7 Come diagnosticare i problemi di carattere? </vt:lpstr>
      <vt:lpstr>8 Come intervenire per potenziare soft skills?</vt:lpstr>
      <vt:lpstr>9 Importanza test invalsi NCS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Invalsi  seminario  13 marzo 2018 Giorgio Vittadini</dc:title>
  <dc:creator>uni</dc:creator>
  <cp:lastModifiedBy>uni</cp:lastModifiedBy>
  <cp:revision>3</cp:revision>
  <dcterms:created xsi:type="dcterms:W3CDTF">2018-03-12T08:04:42Z</dcterms:created>
  <dcterms:modified xsi:type="dcterms:W3CDTF">2018-03-12T08:25:03Z</dcterms:modified>
</cp:coreProperties>
</file>